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Playfair Display" panose="020B0600000101010101" charset="0"/>
      <p:regular r:id="rId19"/>
    </p:embeddedFont>
    <p:embeddedFont>
      <p:font typeface="휴먼모음T" panose="02030504000101010101" pitchFamily="18" charset="-127"/>
      <p:regular r:id="rId20"/>
    </p:embeddedFont>
    <p:embeddedFont>
      <p:font typeface="Public Sans Bold" panose="020B0600000101010101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 autoAdjust="0"/>
    <p:restoredTop sz="94622" autoAdjust="0"/>
  </p:normalViewPr>
  <p:slideViewPr>
    <p:cSldViewPr>
      <p:cViewPr varScale="1">
        <p:scale>
          <a:sx n="73" d="100"/>
          <a:sy n="73" d="100"/>
        </p:scale>
        <p:origin x="69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DB692-600A-4743-8487-A9FF3B27B86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21E75-7734-445E-A577-C7F7F8A5A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267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21E75-7734-445E-A577-C7F7F8A5AEF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45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451476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06882" y="4728792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 dirty="0">
                <a:solidFill>
                  <a:srgbClr val="2B2C30"/>
                </a:solidFill>
                <a:latin typeface="Public Sans Bold"/>
              </a:rPr>
              <a:t>MY CAFE FINDER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0974" y="2332416"/>
            <a:ext cx="16408332" cy="208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50"/>
              </a:lnSpc>
            </a:pPr>
            <a:r>
              <a:rPr lang="en-US" sz="16758" spc="83">
                <a:solidFill>
                  <a:srgbClr val="2B2C30"/>
                </a:solidFill>
                <a:latin typeface="Playfair Display"/>
              </a:rPr>
              <a:t>Crèma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6" y="8435339"/>
            <a:ext cx="9599204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sz="3299" dirty="0" err="1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날씨</a:t>
            </a:r>
            <a:r>
              <a:rPr lang="en-US" sz="3299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기반</a:t>
            </a:r>
            <a:r>
              <a:rPr lang="en-US" sz="3299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대전</a:t>
            </a:r>
            <a:r>
              <a:rPr lang="en-US" sz="3299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카페</a:t>
            </a:r>
            <a:r>
              <a:rPr lang="en-US" sz="3299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추천</a:t>
            </a:r>
            <a:r>
              <a:rPr lang="en-US" sz="3299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및 </a:t>
            </a:r>
            <a:r>
              <a:rPr lang="en-US" sz="3299" dirty="0" err="1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테마별</a:t>
            </a:r>
            <a:r>
              <a:rPr lang="en-US" sz="3299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카페검색</a:t>
            </a:r>
            <a:r>
              <a:rPr lang="en-US" sz="3299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서비스</a:t>
            </a:r>
            <a:endParaRPr lang="en-US" sz="3299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l">
              <a:lnSpc>
                <a:spcPts val="4949"/>
              </a:lnSpc>
            </a:pPr>
            <a:endParaRPr lang="en-US" sz="3299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954000" y="647700"/>
            <a:ext cx="7239000" cy="522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55"/>
              </a:lnSpc>
            </a:pPr>
            <a:r>
              <a:rPr lang="ko-KR" altLang="en-US" sz="2800" spc="23" dirty="0" smtClean="0">
                <a:solidFill>
                  <a:srgbClr val="2B2C3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코리아 </a:t>
            </a:r>
            <a:r>
              <a:rPr lang="en-US" altLang="ko-KR" sz="2800" spc="23" dirty="0" smtClean="0">
                <a:solidFill>
                  <a:srgbClr val="2B2C3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IT </a:t>
            </a:r>
            <a:r>
              <a:rPr lang="ko-KR" altLang="en-US" sz="2800" spc="23" dirty="0" smtClean="0">
                <a:solidFill>
                  <a:srgbClr val="2B2C3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아카데미 </a:t>
            </a:r>
            <a:r>
              <a:rPr lang="en-US" altLang="ko-KR" sz="2800" spc="23" dirty="0" smtClean="0">
                <a:solidFill>
                  <a:srgbClr val="2B2C3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en-US" sz="2800" spc="23" dirty="0" err="1" smtClean="0">
                <a:solidFill>
                  <a:srgbClr val="2B2C3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장윤린</a:t>
            </a:r>
            <a:endParaRPr lang="en-US" sz="2800" spc="23" dirty="0">
              <a:solidFill>
                <a:srgbClr val="2B2C3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86048" y="1965957"/>
            <a:ext cx="16834818" cy="8204914"/>
          </a:xfrm>
          <a:custGeom>
            <a:avLst/>
            <a:gdLst/>
            <a:ahLst/>
            <a:cxnLst/>
            <a:rect l="l" t="t" r="r" b="b"/>
            <a:pathLst>
              <a:path w="16834818" h="8204914">
                <a:moveTo>
                  <a:pt x="0" y="0"/>
                </a:moveTo>
                <a:lnTo>
                  <a:pt x="16834819" y="0"/>
                </a:lnTo>
                <a:lnTo>
                  <a:pt x="16834819" y="8204914"/>
                </a:lnTo>
                <a:lnTo>
                  <a:pt x="0" y="82049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시연 - 카페목록, 카페 상세페이지, 사진슬라이드, 리뷰작성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369245" y="2263196"/>
            <a:ext cx="15505852" cy="7374393"/>
          </a:xfrm>
          <a:custGeom>
            <a:avLst/>
            <a:gdLst/>
            <a:ahLst/>
            <a:cxnLst/>
            <a:rect l="l" t="t" r="r" b="b"/>
            <a:pathLst>
              <a:path w="15505852" h="7374393">
                <a:moveTo>
                  <a:pt x="0" y="0"/>
                </a:moveTo>
                <a:lnTo>
                  <a:pt x="15505852" y="0"/>
                </a:lnTo>
                <a:lnTo>
                  <a:pt x="15505852" y="7374392"/>
                </a:lnTo>
                <a:lnTo>
                  <a:pt x="0" y="7374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시연 - 나의 찜 목록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468942" y="1863073"/>
            <a:ext cx="17118265" cy="8334240"/>
          </a:xfrm>
          <a:custGeom>
            <a:avLst/>
            <a:gdLst/>
            <a:ahLst/>
            <a:cxnLst/>
            <a:rect l="l" t="t" r="r" b="b"/>
            <a:pathLst>
              <a:path w="17118265" h="8334240">
                <a:moveTo>
                  <a:pt x="0" y="0"/>
                </a:moveTo>
                <a:lnTo>
                  <a:pt x="17118264" y="0"/>
                </a:lnTo>
                <a:lnTo>
                  <a:pt x="17118264" y="8334240"/>
                </a:lnTo>
                <a:lnTo>
                  <a:pt x="0" y="8334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시연 - 게시글 목록, 작성, 상세보기, 수정/삭제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542675" y="3310225"/>
            <a:ext cx="17306559" cy="4122791"/>
          </a:xfrm>
          <a:custGeom>
            <a:avLst/>
            <a:gdLst/>
            <a:ahLst/>
            <a:cxnLst/>
            <a:rect l="l" t="t" r="r" b="b"/>
            <a:pathLst>
              <a:path w="17306559" h="4122791">
                <a:moveTo>
                  <a:pt x="0" y="0"/>
                </a:moveTo>
                <a:lnTo>
                  <a:pt x="17306560" y="0"/>
                </a:lnTo>
                <a:lnTo>
                  <a:pt x="17306560" y="4122791"/>
                </a:lnTo>
                <a:lnTo>
                  <a:pt x="0" y="4122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시연 - 관리자에게 이메일 작성 / 전송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451476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06882" y="4728792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 dirty="0" err="1">
                <a:solidFill>
                  <a:srgbClr val="2B2C3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감사합니다</a:t>
            </a:r>
            <a:endParaRPr lang="en-US" sz="3714" spc="843" dirty="0">
              <a:solidFill>
                <a:srgbClr val="2B2C3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50974" y="2332416"/>
            <a:ext cx="16408332" cy="208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50"/>
              </a:lnSpc>
            </a:pPr>
            <a:r>
              <a:rPr lang="en-US" sz="16758" spc="83">
                <a:solidFill>
                  <a:srgbClr val="2B2C30"/>
                </a:solidFill>
                <a:latin typeface="Playfair Display"/>
              </a:rPr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 dirty="0" err="1">
                <a:solidFill>
                  <a:srgbClr val="2B2C3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목차</a:t>
            </a:r>
            <a:endParaRPr lang="en-US" sz="3714" spc="843" dirty="0">
              <a:solidFill>
                <a:srgbClr val="2B2C3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050524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50518" y="2093715"/>
            <a:ext cx="7877184" cy="3893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6170"/>
              </a:lnSpc>
              <a:buFont typeface="Arial"/>
              <a:buChar char="•"/>
            </a:pPr>
            <a:r>
              <a:rPr lang="en-US" sz="3299">
                <a:solidFill>
                  <a:srgbClr val="2B2C3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담당 역할</a:t>
            </a:r>
          </a:p>
          <a:p>
            <a:pPr marL="712467" lvl="1" indent="-356233" algn="l">
              <a:lnSpc>
                <a:spcPts val="6170"/>
              </a:lnSpc>
              <a:buFont typeface="Arial"/>
              <a:buChar char="•"/>
            </a:pPr>
            <a:r>
              <a:rPr lang="en-US" sz="3299">
                <a:solidFill>
                  <a:srgbClr val="2B2C3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개요</a:t>
            </a:r>
          </a:p>
          <a:p>
            <a:pPr marL="712467" lvl="1" indent="-356233" algn="l">
              <a:lnSpc>
                <a:spcPts val="6170"/>
              </a:lnSpc>
              <a:buFont typeface="Arial"/>
              <a:buChar char="•"/>
            </a:pPr>
            <a:r>
              <a:rPr lang="en-US" sz="3299">
                <a:solidFill>
                  <a:srgbClr val="2B2C3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환경</a:t>
            </a:r>
          </a:p>
          <a:p>
            <a:pPr marL="712467" lvl="1" indent="-356233" algn="l">
              <a:lnSpc>
                <a:spcPts val="6170"/>
              </a:lnSpc>
              <a:buFont typeface="Arial"/>
              <a:buChar char="•"/>
            </a:pPr>
            <a:r>
              <a:rPr lang="en-US" sz="3299">
                <a:solidFill>
                  <a:srgbClr val="2B2C3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계획</a:t>
            </a:r>
          </a:p>
          <a:p>
            <a:pPr marL="712467" lvl="1" indent="-356233" algn="l">
              <a:lnSpc>
                <a:spcPts val="6170"/>
              </a:lnSpc>
              <a:buFont typeface="Arial"/>
              <a:buChar char="•"/>
            </a:pPr>
            <a:r>
              <a:rPr lang="en-US" sz="3299">
                <a:solidFill>
                  <a:srgbClr val="2B2C3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16278" y="7457274"/>
            <a:ext cx="4738122" cy="2258226"/>
            <a:chOff x="0" y="0"/>
            <a:chExt cx="2065940" cy="9846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4509" y="0"/>
                  </a:moveTo>
                  <a:lnTo>
                    <a:pt x="2041431" y="0"/>
                  </a:lnTo>
                  <a:cubicBezTo>
                    <a:pt x="2054967" y="0"/>
                    <a:pt x="2065940" y="10973"/>
                    <a:pt x="2065940" y="24509"/>
                  </a:cubicBezTo>
                  <a:lnTo>
                    <a:pt x="2065940" y="960134"/>
                  </a:lnTo>
                  <a:cubicBezTo>
                    <a:pt x="2065940" y="966634"/>
                    <a:pt x="2063358" y="972868"/>
                    <a:pt x="2058762" y="977465"/>
                  </a:cubicBezTo>
                  <a:cubicBezTo>
                    <a:pt x="2054165" y="982061"/>
                    <a:pt x="2047931" y="984643"/>
                    <a:pt x="2041431" y="984643"/>
                  </a:cubicBezTo>
                  <a:lnTo>
                    <a:pt x="24509" y="984643"/>
                  </a:lnTo>
                  <a:cubicBezTo>
                    <a:pt x="18009" y="984643"/>
                    <a:pt x="11775" y="982061"/>
                    <a:pt x="7179" y="977465"/>
                  </a:cubicBezTo>
                  <a:cubicBezTo>
                    <a:pt x="2582" y="972868"/>
                    <a:pt x="0" y="966634"/>
                    <a:pt x="0" y="960134"/>
                  </a:cubicBezTo>
                  <a:lnTo>
                    <a:pt x="0" y="24509"/>
                  </a:lnTo>
                  <a:cubicBezTo>
                    <a:pt x="0" y="10973"/>
                    <a:pt x="10973" y="0"/>
                    <a:pt x="24509" y="0"/>
                  </a:cubicBezTo>
                  <a:close/>
                </a:path>
              </a:pathLst>
            </a:custGeom>
            <a:solidFill>
              <a:srgbClr val="FEFBEE"/>
            </a:solidFill>
            <a:ln w="38100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33692" y="7428508"/>
            <a:ext cx="4738122" cy="2258226"/>
            <a:chOff x="0" y="0"/>
            <a:chExt cx="2065940" cy="9846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4509" y="0"/>
                  </a:moveTo>
                  <a:lnTo>
                    <a:pt x="2041431" y="0"/>
                  </a:lnTo>
                  <a:cubicBezTo>
                    <a:pt x="2054967" y="0"/>
                    <a:pt x="2065940" y="10973"/>
                    <a:pt x="2065940" y="24509"/>
                  </a:cubicBezTo>
                  <a:lnTo>
                    <a:pt x="2065940" y="960134"/>
                  </a:lnTo>
                  <a:cubicBezTo>
                    <a:pt x="2065940" y="966634"/>
                    <a:pt x="2063358" y="972868"/>
                    <a:pt x="2058762" y="977465"/>
                  </a:cubicBezTo>
                  <a:cubicBezTo>
                    <a:pt x="2054165" y="982061"/>
                    <a:pt x="2047931" y="984643"/>
                    <a:pt x="2041431" y="984643"/>
                  </a:cubicBezTo>
                  <a:lnTo>
                    <a:pt x="24509" y="984643"/>
                  </a:lnTo>
                  <a:cubicBezTo>
                    <a:pt x="18009" y="984643"/>
                    <a:pt x="11775" y="982061"/>
                    <a:pt x="7179" y="977465"/>
                  </a:cubicBezTo>
                  <a:cubicBezTo>
                    <a:pt x="2582" y="972868"/>
                    <a:pt x="0" y="966634"/>
                    <a:pt x="0" y="960134"/>
                  </a:cubicBezTo>
                  <a:lnTo>
                    <a:pt x="0" y="24509"/>
                  </a:lnTo>
                  <a:cubicBezTo>
                    <a:pt x="0" y="10973"/>
                    <a:pt x="10973" y="0"/>
                    <a:pt x="24509" y="0"/>
                  </a:cubicBezTo>
                  <a:close/>
                </a:path>
              </a:pathLst>
            </a:custGeom>
            <a:solidFill>
              <a:srgbClr val="FEFBEE"/>
            </a:solidFill>
            <a:ln w="38100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88246" y="2494313"/>
            <a:ext cx="4738122" cy="2258226"/>
            <a:chOff x="0" y="0"/>
            <a:chExt cx="2065940" cy="9846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4509" y="0"/>
                  </a:moveTo>
                  <a:lnTo>
                    <a:pt x="2041431" y="0"/>
                  </a:lnTo>
                  <a:cubicBezTo>
                    <a:pt x="2054967" y="0"/>
                    <a:pt x="2065940" y="10973"/>
                    <a:pt x="2065940" y="24509"/>
                  </a:cubicBezTo>
                  <a:lnTo>
                    <a:pt x="2065940" y="960134"/>
                  </a:lnTo>
                  <a:cubicBezTo>
                    <a:pt x="2065940" y="966634"/>
                    <a:pt x="2063358" y="972868"/>
                    <a:pt x="2058762" y="977465"/>
                  </a:cubicBezTo>
                  <a:cubicBezTo>
                    <a:pt x="2054165" y="982061"/>
                    <a:pt x="2047931" y="984643"/>
                    <a:pt x="2041431" y="984643"/>
                  </a:cubicBezTo>
                  <a:lnTo>
                    <a:pt x="24509" y="984643"/>
                  </a:lnTo>
                  <a:cubicBezTo>
                    <a:pt x="18009" y="984643"/>
                    <a:pt x="11775" y="982061"/>
                    <a:pt x="7179" y="977465"/>
                  </a:cubicBezTo>
                  <a:cubicBezTo>
                    <a:pt x="2582" y="972868"/>
                    <a:pt x="0" y="966634"/>
                    <a:pt x="0" y="960134"/>
                  </a:cubicBezTo>
                  <a:lnTo>
                    <a:pt x="0" y="24509"/>
                  </a:lnTo>
                  <a:cubicBezTo>
                    <a:pt x="0" y="10973"/>
                    <a:pt x="10973" y="0"/>
                    <a:pt x="24509" y="0"/>
                  </a:cubicBezTo>
                  <a:close/>
                </a:path>
              </a:pathLst>
            </a:custGeom>
            <a:solidFill>
              <a:srgbClr val="FEFBEE"/>
            </a:solidFill>
            <a:ln w="38100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 rot="-7900054">
            <a:off x="7749891" y="3673087"/>
            <a:ext cx="859034" cy="385784"/>
          </a:xfrm>
          <a:custGeom>
            <a:avLst/>
            <a:gdLst/>
            <a:ahLst/>
            <a:cxnLst/>
            <a:rect l="l" t="t" r="r" b="b"/>
            <a:pathLst>
              <a:path w="859034" h="385784">
                <a:moveTo>
                  <a:pt x="0" y="0"/>
                </a:moveTo>
                <a:lnTo>
                  <a:pt x="859034" y="0"/>
                </a:lnTo>
                <a:lnTo>
                  <a:pt x="859034" y="385784"/>
                </a:lnTo>
                <a:lnTo>
                  <a:pt x="0" y="385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700000">
            <a:off x="10012845" y="3682813"/>
            <a:ext cx="859034" cy="385784"/>
          </a:xfrm>
          <a:custGeom>
            <a:avLst/>
            <a:gdLst/>
            <a:ahLst/>
            <a:cxnLst/>
            <a:rect l="l" t="t" r="r" b="b"/>
            <a:pathLst>
              <a:path w="859034" h="385784">
                <a:moveTo>
                  <a:pt x="0" y="0"/>
                </a:moveTo>
                <a:lnTo>
                  <a:pt x="859034" y="0"/>
                </a:lnTo>
                <a:lnTo>
                  <a:pt x="859034" y="385784"/>
                </a:lnTo>
                <a:lnTo>
                  <a:pt x="0" y="385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3209977">
            <a:off x="9983281" y="8385193"/>
            <a:ext cx="859034" cy="385784"/>
          </a:xfrm>
          <a:custGeom>
            <a:avLst/>
            <a:gdLst/>
            <a:ahLst/>
            <a:cxnLst/>
            <a:rect l="l" t="t" r="r" b="b"/>
            <a:pathLst>
              <a:path w="859034" h="385784">
                <a:moveTo>
                  <a:pt x="0" y="0"/>
                </a:moveTo>
                <a:lnTo>
                  <a:pt x="859034" y="0"/>
                </a:lnTo>
                <a:lnTo>
                  <a:pt x="859034" y="385784"/>
                </a:lnTo>
                <a:lnTo>
                  <a:pt x="0" y="385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7866361">
            <a:off x="7660577" y="8364728"/>
            <a:ext cx="859034" cy="385784"/>
          </a:xfrm>
          <a:custGeom>
            <a:avLst/>
            <a:gdLst/>
            <a:ahLst/>
            <a:cxnLst/>
            <a:rect l="l" t="t" r="r" b="b"/>
            <a:pathLst>
              <a:path w="859034" h="385784">
                <a:moveTo>
                  <a:pt x="0" y="0"/>
                </a:moveTo>
                <a:lnTo>
                  <a:pt x="859034" y="0"/>
                </a:lnTo>
                <a:lnTo>
                  <a:pt x="859034" y="385785"/>
                </a:lnTo>
                <a:lnTo>
                  <a:pt x="0" y="385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533748" y="7827690"/>
            <a:ext cx="1551632" cy="1479869"/>
          </a:xfrm>
          <a:custGeom>
            <a:avLst/>
            <a:gdLst/>
            <a:ahLst/>
            <a:cxnLst/>
            <a:rect l="l" t="t" r="r" b="b"/>
            <a:pathLst>
              <a:path w="1551632" h="1479869">
                <a:moveTo>
                  <a:pt x="0" y="0"/>
                </a:moveTo>
                <a:lnTo>
                  <a:pt x="1551632" y="0"/>
                </a:lnTo>
                <a:lnTo>
                  <a:pt x="1551632" y="1479869"/>
                </a:lnTo>
                <a:lnTo>
                  <a:pt x="0" y="14798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538679" y="2891006"/>
            <a:ext cx="1650879" cy="1442456"/>
          </a:xfrm>
          <a:custGeom>
            <a:avLst/>
            <a:gdLst/>
            <a:ahLst/>
            <a:cxnLst/>
            <a:rect l="l" t="t" r="r" b="b"/>
            <a:pathLst>
              <a:path w="1650879" h="1442456">
                <a:moveTo>
                  <a:pt x="0" y="0"/>
                </a:moveTo>
                <a:lnTo>
                  <a:pt x="1650879" y="0"/>
                </a:lnTo>
                <a:lnTo>
                  <a:pt x="1650879" y="1442456"/>
                </a:lnTo>
                <a:lnTo>
                  <a:pt x="0" y="14424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1416278" y="2549969"/>
            <a:ext cx="4738122" cy="2258226"/>
            <a:chOff x="0" y="0"/>
            <a:chExt cx="2065940" cy="98464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4509" y="0"/>
                  </a:moveTo>
                  <a:lnTo>
                    <a:pt x="2041431" y="0"/>
                  </a:lnTo>
                  <a:cubicBezTo>
                    <a:pt x="2054967" y="0"/>
                    <a:pt x="2065940" y="10973"/>
                    <a:pt x="2065940" y="24509"/>
                  </a:cubicBezTo>
                  <a:lnTo>
                    <a:pt x="2065940" y="960134"/>
                  </a:lnTo>
                  <a:cubicBezTo>
                    <a:pt x="2065940" y="966634"/>
                    <a:pt x="2063358" y="972868"/>
                    <a:pt x="2058762" y="977465"/>
                  </a:cubicBezTo>
                  <a:cubicBezTo>
                    <a:pt x="2054165" y="982061"/>
                    <a:pt x="2047931" y="984643"/>
                    <a:pt x="2041431" y="984643"/>
                  </a:cubicBezTo>
                  <a:lnTo>
                    <a:pt x="24509" y="984643"/>
                  </a:lnTo>
                  <a:cubicBezTo>
                    <a:pt x="18009" y="984643"/>
                    <a:pt x="11775" y="982061"/>
                    <a:pt x="7179" y="977465"/>
                  </a:cubicBezTo>
                  <a:cubicBezTo>
                    <a:pt x="2582" y="972868"/>
                    <a:pt x="0" y="966634"/>
                    <a:pt x="0" y="960134"/>
                  </a:cubicBezTo>
                  <a:lnTo>
                    <a:pt x="0" y="24509"/>
                  </a:lnTo>
                  <a:cubicBezTo>
                    <a:pt x="0" y="10973"/>
                    <a:pt x="10973" y="0"/>
                    <a:pt x="24509" y="0"/>
                  </a:cubicBezTo>
                  <a:close/>
                </a:path>
              </a:pathLst>
            </a:custGeom>
            <a:solidFill>
              <a:srgbClr val="FEFBEE"/>
            </a:solidFill>
            <a:ln w="38100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1"/>
          <p:cNvSpPr/>
          <p:nvPr/>
        </p:nvSpPr>
        <p:spPr>
          <a:xfrm>
            <a:off x="11647243" y="2967265"/>
            <a:ext cx="2138096" cy="1425049"/>
          </a:xfrm>
          <a:custGeom>
            <a:avLst/>
            <a:gdLst/>
            <a:ahLst/>
            <a:cxnLst/>
            <a:rect l="l" t="t" r="r" b="b"/>
            <a:pathLst>
              <a:path w="2138096" h="1425049">
                <a:moveTo>
                  <a:pt x="0" y="0"/>
                </a:moveTo>
                <a:lnTo>
                  <a:pt x="2138095" y="0"/>
                </a:lnTo>
                <a:lnTo>
                  <a:pt x="2138095" y="1425049"/>
                </a:lnTo>
                <a:lnTo>
                  <a:pt x="0" y="14250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756133" y="7868255"/>
            <a:ext cx="2029206" cy="1521904"/>
          </a:xfrm>
          <a:custGeom>
            <a:avLst/>
            <a:gdLst/>
            <a:ahLst/>
            <a:cxnLst/>
            <a:rect l="l" t="t" r="r" b="b"/>
            <a:pathLst>
              <a:path w="2029206" h="1521904">
                <a:moveTo>
                  <a:pt x="0" y="0"/>
                </a:moveTo>
                <a:lnTo>
                  <a:pt x="2029205" y="0"/>
                </a:lnTo>
                <a:lnTo>
                  <a:pt x="2029205" y="1521905"/>
                </a:lnTo>
                <a:lnTo>
                  <a:pt x="0" y="15219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3588864" y="2842025"/>
            <a:ext cx="2388572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8"/>
              </a:lnSpc>
            </a:pPr>
            <a:r>
              <a:rPr lang="en-US" sz="4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백엔드, </a:t>
            </a:r>
          </a:p>
          <a:p>
            <a:pPr marL="0" lvl="0" indent="0" algn="ctr">
              <a:lnSpc>
                <a:spcPts val="6258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크롤링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522189" y="8104742"/>
            <a:ext cx="2388572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44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발표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394203" y="7744430"/>
            <a:ext cx="2388572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0"/>
              </a:lnSpc>
            </a:pPr>
            <a:r>
              <a:rPr lang="en-US" sz="40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디자인,</a:t>
            </a:r>
          </a:p>
          <a:p>
            <a:pPr marL="0" lvl="0" indent="0" algn="ctr">
              <a:lnSpc>
                <a:spcPts val="5960"/>
              </a:lnSpc>
            </a:pPr>
            <a:r>
              <a:rPr lang="en-US" sz="40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프론트엔드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448757" y="2801934"/>
            <a:ext cx="2388572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8"/>
              </a:lnSpc>
            </a:pPr>
            <a:r>
              <a:rPr lang="en-US" sz="4200" dirty="0" err="1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</a:t>
            </a:r>
            <a:r>
              <a:rPr lang="en-US" sz="42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pPr marL="0" lvl="0" indent="0" algn="ctr">
              <a:lnSpc>
                <a:spcPts val="6258"/>
              </a:lnSpc>
            </a:pPr>
            <a:r>
              <a:rPr lang="en-US" sz="4200" dirty="0" err="1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구상</a:t>
            </a:r>
            <a:endParaRPr lang="en-US" sz="420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450218" y="5582639"/>
            <a:ext cx="3644399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580"/>
              </a:lnSpc>
              <a:spcBef>
                <a:spcPct val="0"/>
              </a:spcBef>
            </a:pPr>
            <a:r>
              <a:rPr lang="en-US" sz="6784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전체총괄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749769" y="6739521"/>
            <a:ext cx="290978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ko-KR" altLang="en-US" sz="2337" dirty="0" err="1" smtClea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장윤린</a:t>
            </a:r>
            <a:endParaRPr lang="en-US" sz="2337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06871" y="942975"/>
            <a:ext cx="16230600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 dirty="0" err="1">
                <a:solidFill>
                  <a:srgbClr val="2B2C3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담당</a:t>
            </a:r>
            <a:r>
              <a:rPr lang="en-US" sz="3714" spc="843" dirty="0">
                <a:solidFill>
                  <a:srgbClr val="2B2C3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3714" spc="843" dirty="0" err="1">
                <a:solidFill>
                  <a:srgbClr val="2B2C3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역할</a:t>
            </a:r>
            <a:r>
              <a:rPr lang="en-US" sz="3714" spc="843" dirty="0">
                <a:solidFill>
                  <a:srgbClr val="2B2C3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- </a:t>
            </a:r>
            <a:r>
              <a:rPr lang="en-US" sz="3714" spc="843" dirty="0" err="1">
                <a:solidFill>
                  <a:srgbClr val="2B2C3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전체</a:t>
            </a:r>
            <a:r>
              <a:rPr lang="en-US" sz="3714" spc="843" dirty="0">
                <a:solidFill>
                  <a:srgbClr val="2B2C3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(</a:t>
            </a:r>
            <a:r>
              <a:rPr lang="en-US" sz="3714" spc="843" dirty="0" err="1">
                <a:solidFill>
                  <a:srgbClr val="2B2C3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개인프로젝트</a:t>
            </a:r>
            <a:r>
              <a:rPr lang="en-US" sz="3714" spc="843" dirty="0">
                <a:solidFill>
                  <a:srgbClr val="2B2C3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40167" y="5038377"/>
            <a:ext cx="2496432" cy="249643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322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50159" y="5038377"/>
            <a:ext cx="2496432" cy="249643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322A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369310" y="5038377"/>
            <a:ext cx="2496432" cy="249643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322A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699054" y="3707989"/>
            <a:ext cx="6841113" cy="4231616"/>
          </a:xfrm>
          <a:custGeom>
            <a:avLst/>
            <a:gdLst/>
            <a:ahLst/>
            <a:cxnLst/>
            <a:rect l="l" t="t" r="r" b="b"/>
            <a:pathLst>
              <a:path w="6841113" h="4231616">
                <a:moveTo>
                  <a:pt x="0" y="0"/>
                </a:moveTo>
                <a:lnTo>
                  <a:pt x="6841113" y="0"/>
                </a:lnTo>
                <a:lnTo>
                  <a:pt x="6841113" y="4231616"/>
                </a:lnTo>
                <a:lnTo>
                  <a:pt x="0" y="423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947846" y="2804747"/>
            <a:ext cx="8627656" cy="189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499" dirty="0" err="1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날씨</a:t>
            </a:r>
            <a:r>
              <a:rPr lang="en-US" sz="2499" dirty="0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기반</a:t>
            </a:r>
            <a:r>
              <a:rPr lang="en-US" sz="2499" dirty="0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대전</a:t>
            </a:r>
            <a:r>
              <a:rPr lang="en-US" sz="2499" dirty="0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499" dirty="0" err="1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대전</a:t>
            </a:r>
            <a:r>
              <a:rPr lang="en-US" altLang="ko-KR" sz="2499" dirty="0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499" dirty="0" err="1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지역</a:t>
            </a:r>
            <a:r>
              <a:rPr lang="en-US" altLang="ko-KR" sz="2499" dirty="0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내 </a:t>
            </a:r>
            <a:r>
              <a:rPr lang="en-US" altLang="ko-KR" sz="2499" dirty="0" err="1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카페들의</a:t>
            </a:r>
            <a:r>
              <a:rPr lang="en-US" altLang="ko-KR" sz="2499" dirty="0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499" dirty="0" err="1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지역</a:t>
            </a:r>
            <a:r>
              <a:rPr lang="en-US" altLang="ko-KR" sz="2499" dirty="0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/ </a:t>
            </a:r>
            <a:r>
              <a:rPr lang="en-US" altLang="ko-KR" sz="2499" dirty="0" err="1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분위기</a:t>
            </a:r>
            <a:r>
              <a:rPr lang="en-US" altLang="ko-KR" sz="2499" dirty="0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/ </a:t>
            </a:r>
            <a:r>
              <a:rPr lang="en-US" altLang="ko-KR" sz="2499" dirty="0" err="1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시설</a:t>
            </a:r>
            <a:r>
              <a:rPr lang="en-US" altLang="ko-KR" sz="2499" dirty="0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별 </a:t>
            </a:r>
            <a:r>
              <a:rPr lang="en-US" altLang="ko-KR" sz="2499" dirty="0" err="1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키워드와</a:t>
            </a:r>
            <a:r>
              <a:rPr lang="en-US" altLang="ko-KR" sz="2499" dirty="0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499" dirty="0" err="1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함께</a:t>
            </a:r>
            <a:r>
              <a:rPr lang="en-US" altLang="ko-KR" sz="2499" dirty="0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pPr algn="ctr">
              <a:lnSpc>
                <a:spcPts val="3749"/>
              </a:lnSpc>
            </a:pPr>
            <a:r>
              <a:rPr lang="en-US" sz="2499" dirty="0" err="1" smtClean="0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카페</a:t>
            </a:r>
            <a:r>
              <a:rPr lang="en-US" sz="2499" dirty="0" smtClean="0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추천</a:t>
            </a:r>
            <a:r>
              <a:rPr lang="en-US" sz="2499" dirty="0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및 </a:t>
            </a:r>
            <a:r>
              <a:rPr lang="en-US" sz="2499" dirty="0" err="1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테마별</a:t>
            </a:r>
            <a:r>
              <a:rPr lang="en-US" sz="2499" dirty="0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카페검색</a:t>
            </a:r>
            <a:r>
              <a:rPr lang="en-US" sz="2499" dirty="0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서비스로</a:t>
            </a:r>
            <a:r>
              <a:rPr lang="en-US" sz="2499" dirty="0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en-US" sz="2499" dirty="0" err="1" smtClean="0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업체</a:t>
            </a:r>
            <a:r>
              <a:rPr lang="en-US" sz="2499" dirty="0" smtClean="0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상세정보를</a:t>
            </a:r>
            <a:r>
              <a:rPr lang="en-US" sz="2499" dirty="0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제공합니다</a:t>
            </a:r>
            <a:r>
              <a:rPr lang="en-US" sz="2499" dirty="0">
                <a:solidFill>
                  <a:srgbClr val="09080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44659" y="5870809"/>
            <a:ext cx="1004888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FEFBE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날씨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03504" y="5859096"/>
            <a:ext cx="150718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FEFBE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분위기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154751" y="5859096"/>
            <a:ext cx="1004888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FEFBE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검색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6871" y="942975"/>
            <a:ext cx="16230600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개요</a:t>
            </a:r>
          </a:p>
        </p:txBody>
      </p:sp>
      <p:sp>
        <p:nvSpPr>
          <p:cNvPr id="18" name="Freeform 18"/>
          <p:cNvSpPr/>
          <p:nvPr/>
        </p:nvSpPr>
        <p:spPr>
          <a:xfrm>
            <a:off x="1540113" y="4223079"/>
            <a:ext cx="5158995" cy="3201435"/>
          </a:xfrm>
          <a:custGeom>
            <a:avLst/>
            <a:gdLst/>
            <a:ahLst/>
            <a:cxnLst/>
            <a:rect l="l" t="t" r="r" b="b"/>
            <a:pathLst>
              <a:path w="5158995" h="3201435">
                <a:moveTo>
                  <a:pt x="0" y="0"/>
                </a:moveTo>
                <a:lnTo>
                  <a:pt x="5158995" y="0"/>
                </a:lnTo>
                <a:lnTo>
                  <a:pt x="5158995" y="3201435"/>
                </a:lnTo>
                <a:lnTo>
                  <a:pt x="0" y="3201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044" r="-1569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233539"/>
              </p:ext>
            </p:extLst>
          </p:nvPr>
        </p:nvGraphicFramePr>
        <p:xfrm>
          <a:off x="2383476" y="2835604"/>
          <a:ext cx="13477390" cy="6305551"/>
        </p:xfrm>
        <a:graphic>
          <a:graphicData uri="http://schemas.openxmlformats.org/drawingml/2006/table">
            <a:tbl>
              <a:tblPr/>
              <a:tblGrid>
                <a:gridCol w="3870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037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항목</a:t>
                      </a:r>
                      <a:endParaRPr lang="en-US" sz="11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내용</a:t>
                      </a:r>
                      <a:endParaRPr lang="en-US" sz="11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037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개발환경</a:t>
                      </a:r>
                      <a:endParaRPr lang="en-US" sz="11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Windows10</a:t>
                      </a:r>
                      <a:endParaRPr lang="en-US" sz="11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037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개발도구</a:t>
                      </a:r>
                      <a:endParaRPr lang="en-US" sz="11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JDK, Maven, Spring Tool Suit 4,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SQLyog</a:t>
                      </a:r>
                      <a:endParaRPr lang="en-US" sz="11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367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개발언어 및 프레임워크</a:t>
                      </a:r>
                      <a:endParaRPr lang="en-US" sz="11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Java, HTML, CSS, JavaScript, jQuery, Tailwind, Spring Boot, JSP, Selenium,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구글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앱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스크립트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(웹-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프레임워크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</a:t>
                      </a:r>
                      <a:endParaRPr lang="en-US" sz="11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algn="ctr">
                        <a:lnSpc>
                          <a:spcPts val="3359"/>
                        </a:lnSpc>
                      </a:pPr>
                      <a:endParaRPr lang="en-US" sz="11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037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API</a:t>
                      </a:r>
                      <a:endParaRPr lang="en-US" sz="11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Open Weather API</a:t>
                      </a:r>
                      <a:endParaRPr lang="en-US" sz="11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037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Data Base</a:t>
                      </a:r>
                      <a:endParaRPr lang="en-US" sz="11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MySQL</a:t>
                      </a:r>
                      <a:endParaRPr lang="en-US" sz="11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개발환경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514600" y="1866900"/>
            <a:ext cx="13106401" cy="8321043"/>
          </a:xfrm>
          <a:custGeom>
            <a:avLst/>
            <a:gdLst/>
            <a:ahLst/>
            <a:cxnLst/>
            <a:rect l="l" t="t" r="r" b="b"/>
            <a:pathLst>
              <a:path w="13278187" h="8487730">
                <a:moveTo>
                  <a:pt x="0" y="0"/>
                </a:moveTo>
                <a:lnTo>
                  <a:pt x="13278188" y="0"/>
                </a:lnTo>
                <a:lnTo>
                  <a:pt x="13278188" y="8487730"/>
                </a:lnTo>
                <a:lnTo>
                  <a:pt x="0" y="8487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개발계획 - UI/UX 디자인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810000" y="1866900"/>
            <a:ext cx="10358294" cy="8321043"/>
          </a:xfrm>
          <a:custGeom>
            <a:avLst/>
            <a:gdLst/>
            <a:ahLst/>
            <a:cxnLst/>
            <a:rect l="l" t="t" r="r" b="b"/>
            <a:pathLst>
              <a:path w="10375817" h="8487730">
                <a:moveTo>
                  <a:pt x="0" y="0"/>
                </a:moveTo>
                <a:lnTo>
                  <a:pt x="10375817" y="0"/>
                </a:lnTo>
                <a:lnTo>
                  <a:pt x="10375817" y="8487730"/>
                </a:lnTo>
                <a:lnTo>
                  <a:pt x="0" y="8487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개발계획 - ERD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5990048" y="1885073"/>
            <a:ext cx="7350822" cy="3515985"/>
          </a:xfrm>
          <a:custGeom>
            <a:avLst/>
            <a:gdLst/>
            <a:ahLst/>
            <a:cxnLst/>
            <a:rect l="l" t="t" r="r" b="b"/>
            <a:pathLst>
              <a:path w="7350822" h="3515985">
                <a:moveTo>
                  <a:pt x="0" y="0"/>
                </a:moveTo>
                <a:lnTo>
                  <a:pt x="7350822" y="0"/>
                </a:lnTo>
                <a:lnTo>
                  <a:pt x="7350822" y="3515985"/>
                </a:lnTo>
                <a:lnTo>
                  <a:pt x="0" y="3515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5570487"/>
            <a:ext cx="8908182" cy="4270511"/>
          </a:xfrm>
          <a:custGeom>
            <a:avLst/>
            <a:gdLst/>
            <a:ahLst/>
            <a:cxnLst/>
            <a:rect l="l" t="t" r="r" b="b"/>
            <a:pathLst>
              <a:path w="8908182" h="4270511">
                <a:moveTo>
                  <a:pt x="0" y="0"/>
                </a:moveTo>
                <a:lnTo>
                  <a:pt x="8908182" y="0"/>
                </a:lnTo>
                <a:lnTo>
                  <a:pt x="8908182" y="4270510"/>
                </a:lnTo>
                <a:lnTo>
                  <a:pt x="0" y="42705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22171" y="5482099"/>
            <a:ext cx="9144000" cy="4358898"/>
          </a:xfrm>
          <a:custGeom>
            <a:avLst/>
            <a:gdLst/>
            <a:ahLst/>
            <a:cxnLst/>
            <a:rect l="l" t="t" r="r" b="b"/>
            <a:pathLst>
              <a:path w="9144000" h="4358898">
                <a:moveTo>
                  <a:pt x="0" y="0"/>
                </a:moveTo>
                <a:lnTo>
                  <a:pt x="9144000" y="0"/>
                </a:lnTo>
                <a:lnTo>
                  <a:pt x="9144000" y="4358898"/>
                </a:lnTo>
                <a:lnTo>
                  <a:pt x="0" y="43588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시연 - 메인페이지, 날씨 별 카페추천, 카페추천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85900" y="1965957"/>
            <a:ext cx="16722095" cy="8149975"/>
          </a:xfrm>
          <a:custGeom>
            <a:avLst/>
            <a:gdLst/>
            <a:ahLst/>
            <a:cxnLst/>
            <a:rect l="l" t="t" r="r" b="b"/>
            <a:pathLst>
              <a:path w="16722095" h="8149975">
                <a:moveTo>
                  <a:pt x="0" y="0"/>
                </a:moveTo>
                <a:lnTo>
                  <a:pt x="16722095" y="0"/>
                </a:lnTo>
                <a:lnTo>
                  <a:pt x="16722095" y="8149975"/>
                </a:lnTo>
                <a:lnTo>
                  <a:pt x="0" y="8149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시연 - 회원가입, 로그인, 회원정보 수정 기능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193</Words>
  <Application>Microsoft Office PowerPoint</Application>
  <PresentationFormat>사용자 지정</PresentationFormat>
  <Paragraphs>51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맑은 고딕</vt:lpstr>
      <vt:lpstr>Playfair Display</vt:lpstr>
      <vt:lpstr>휴먼모음T</vt:lpstr>
      <vt:lpstr>Arial</vt:lpstr>
      <vt:lpstr>Public Sans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admin</dc:creator>
  <cp:lastModifiedBy>admin</cp:lastModifiedBy>
  <cp:revision>6</cp:revision>
  <dcterms:created xsi:type="dcterms:W3CDTF">2006-08-16T00:00:00Z</dcterms:created>
  <dcterms:modified xsi:type="dcterms:W3CDTF">2024-05-22T00:22:35Z</dcterms:modified>
  <dc:identifier>DAGF3Svut1s</dc:identifier>
</cp:coreProperties>
</file>